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embeddings/Microsoft_Equation1.bin" ContentType="application/vnd.openxmlformats-officedocument.oleObject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92" r:id="rId3"/>
    <p:sldId id="401" r:id="rId4"/>
    <p:sldId id="386" r:id="rId5"/>
    <p:sldId id="387" r:id="rId6"/>
    <p:sldId id="402" r:id="rId7"/>
    <p:sldId id="362" r:id="rId8"/>
    <p:sldId id="406" r:id="rId9"/>
    <p:sldId id="389" r:id="rId10"/>
    <p:sldId id="405" r:id="rId11"/>
    <p:sldId id="407" r:id="rId12"/>
    <p:sldId id="408" r:id="rId13"/>
    <p:sldId id="423" r:id="rId14"/>
    <p:sldId id="390" r:id="rId15"/>
    <p:sldId id="391" r:id="rId16"/>
    <p:sldId id="392" r:id="rId17"/>
    <p:sldId id="424" r:id="rId18"/>
    <p:sldId id="409" r:id="rId19"/>
    <p:sldId id="393" r:id="rId20"/>
    <p:sldId id="427" r:id="rId21"/>
    <p:sldId id="428" r:id="rId22"/>
    <p:sldId id="429" r:id="rId23"/>
    <p:sldId id="430" r:id="rId24"/>
    <p:sldId id="425" r:id="rId25"/>
    <p:sldId id="394" r:id="rId26"/>
    <p:sldId id="410" r:id="rId27"/>
    <p:sldId id="403" r:id="rId28"/>
    <p:sldId id="414" r:id="rId29"/>
    <p:sldId id="415" r:id="rId30"/>
    <p:sldId id="416" r:id="rId31"/>
    <p:sldId id="417" r:id="rId32"/>
    <p:sldId id="418" r:id="rId33"/>
    <p:sldId id="419" r:id="rId34"/>
    <p:sldId id="420" r:id="rId35"/>
    <p:sldId id="421" r:id="rId36"/>
    <p:sldId id="422" r:id="rId37"/>
    <p:sldId id="404" r:id="rId38"/>
    <p:sldId id="396" r:id="rId39"/>
    <p:sldId id="398" r:id="rId40"/>
    <p:sldId id="397" r:id="rId41"/>
    <p:sldId id="400" r:id="rId42"/>
    <p:sldId id="322" r:id="rId43"/>
    <p:sldId id="399" r:id="rId44"/>
    <p:sldId id="426" r:id="rId45"/>
    <p:sldId id="383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292"/>
            <p14:sldId id="401"/>
            <p14:sldId id="386"/>
            <p14:sldId id="387"/>
            <p14:sldId id="402"/>
            <p14:sldId id="362"/>
          </p14:sldIdLst>
        </p14:section>
        <p14:section name="Untitled Section" id="{E95DD4B7-C620-3B47-BD4C-68460915B0CF}">
          <p14:sldIdLst>
            <p14:sldId id="406"/>
            <p14:sldId id="389"/>
            <p14:sldId id="405"/>
            <p14:sldId id="407"/>
            <p14:sldId id="408"/>
            <p14:sldId id="423"/>
            <p14:sldId id="390"/>
            <p14:sldId id="391"/>
            <p14:sldId id="392"/>
            <p14:sldId id="424"/>
            <p14:sldId id="409"/>
            <p14:sldId id="393"/>
            <p14:sldId id="427"/>
            <p14:sldId id="428"/>
            <p14:sldId id="429"/>
            <p14:sldId id="430"/>
            <p14:sldId id="425"/>
            <p14:sldId id="394"/>
            <p14:sldId id="410"/>
            <p14:sldId id="40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04"/>
            <p14:sldId id="396"/>
            <p14:sldId id="398"/>
            <p14:sldId id="397"/>
            <p14:sldId id="400"/>
            <p14:sldId id="322"/>
            <p14:sldId id="399"/>
            <p14:sldId id="426"/>
            <p14:sldId id="383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1" autoAdjust="0"/>
    <p:restoredTop sz="95480" autoAdjust="0"/>
  </p:normalViewPr>
  <p:slideViewPr>
    <p:cSldViewPr snapToGrid="0" snapToObjects="1">
      <p:cViewPr>
        <p:scale>
          <a:sx n="103" d="100"/>
          <a:sy n="103" d="100"/>
        </p:scale>
        <p:origin x="-1096" y="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commentAuthors" Target="commentAuthors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3/6/16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3/6/16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C/O plot</a:t>
            </a:r>
            <a:r>
              <a:rPr lang="en-US" baseline="0" dirty="0" smtClean="0"/>
              <a:t> again with arrows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4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-solve</a:t>
            </a:r>
            <a:r>
              <a:rPr lang="en-US" baseline="0" dirty="0" smtClean="0"/>
              <a:t> it for water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14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Karin: here</a:t>
            </a:r>
            <a:r>
              <a:rPr lang="en-US" baseline="0" dirty="0" smtClean="0"/>
              <a:t> all week of April 25</a:t>
            </a:r>
            <a:r>
              <a:rPr lang="en-US" baseline="30000" dirty="0" smtClean="0"/>
              <a:t>th</a:t>
            </a:r>
            <a:r>
              <a:rPr lang="en-US" baseline="0" dirty="0" smtClean="0"/>
              <a:t>; not May 3, 4, 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07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comets CH4 abundance between no and mid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90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3/6/16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12.emf"/><Relationship Id="rId5" Type="http://schemas.openxmlformats.org/officeDocument/2006/relationships/image" Target="../media/image13.jpeg"/><Relationship Id="rId6" Type="http://schemas.microsoft.com/office/2007/relationships/hdphoto" Target="../media/hdphoto1.wdp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40974"/>
            <a:ext cx="7772400" cy="176034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Origins of Gas Giant Compositions: The Role of Disk Location and Dynamics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2847746"/>
            <a:ext cx="8985238" cy="2103740"/>
          </a:xfrm>
        </p:spPr>
        <p:txBody>
          <a:bodyPr>
            <a:normAutofit fontScale="55000" lnSpcReduction="20000"/>
          </a:bodyPr>
          <a:lstStyle/>
          <a:p>
            <a:r>
              <a:rPr lang="en-US" sz="5500" dirty="0" smtClean="0"/>
              <a:t>Ana-Maria Piso</a:t>
            </a:r>
          </a:p>
          <a:p>
            <a:endParaRPr lang="en-US" sz="3800" dirty="0" smtClean="0"/>
          </a:p>
          <a:p>
            <a:r>
              <a:rPr lang="en-US" sz="4000" dirty="0" smtClean="0"/>
              <a:t>Advisor: Karin </a:t>
            </a:r>
            <a:r>
              <a:rPr lang="en-US" sz="4000" dirty="0" err="1" smtClean="0"/>
              <a:t>Öberg</a:t>
            </a:r>
            <a:endParaRPr lang="en-US" sz="4000" dirty="0" smtClean="0"/>
          </a:p>
          <a:p>
            <a:r>
              <a:rPr lang="en-US" sz="4000" dirty="0" smtClean="0"/>
              <a:t>Collaborators: Ruth Murray-Clay, </a:t>
            </a:r>
            <a:r>
              <a:rPr lang="en-US" sz="4000" dirty="0" err="1" smtClean="0"/>
              <a:t>Til</a:t>
            </a:r>
            <a:r>
              <a:rPr lang="en-US" sz="4000" dirty="0" smtClean="0"/>
              <a:t> </a:t>
            </a:r>
            <a:r>
              <a:rPr lang="en-US" sz="4000" dirty="0" err="1" smtClean="0"/>
              <a:t>Birnstiel</a:t>
            </a:r>
            <a:r>
              <a:rPr lang="en-US" sz="4000" dirty="0" smtClean="0"/>
              <a:t>, Andrew </a:t>
            </a:r>
            <a:r>
              <a:rPr lang="en-US" sz="4000" dirty="0" err="1" smtClean="0"/>
              <a:t>Youdin</a:t>
            </a:r>
            <a:r>
              <a:rPr lang="en-US" sz="4000" dirty="0" smtClean="0"/>
              <a:t>, </a:t>
            </a:r>
            <a:r>
              <a:rPr lang="en-US" sz="4000" dirty="0" err="1" smtClean="0"/>
              <a:t>Jamila</a:t>
            </a:r>
            <a:r>
              <a:rPr lang="en-US" sz="4000" dirty="0" smtClean="0"/>
              <a:t> </a:t>
            </a:r>
            <a:r>
              <a:rPr lang="en-US" sz="4000" dirty="0" err="1" smtClean="0"/>
              <a:t>Pegues</a:t>
            </a:r>
            <a:endParaRPr lang="en-US" sz="4000" dirty="0" smtClean="0"/>
          </a:p>
          <a:p>
            <a:r>
              <a:rPr lang="en-US" sz="4000" dirty="0" smtClean="0"/>
              <a:t>Thesis Advisory Committee: Matthew Holman, Sean Andrews, </a:t>
            </a:r>
            <a:r>
              <a:rPr lang="en-US" sz="4000" dirty="0" err="1" smtClean="0"/>
              <a:t>Dimitar</a:t>
            </a:r>
            <a:r>
              <a:rPr lang="en-US" sz="4000" dirty="0" smtClean="0"/>
              <a:t> </a:t>
            </a:r>
            <a:r>
              <a:rPr lang="en-US" sz="4000" dirty="0" err="1" smtClean="0"/>
              <a:t>Sasselov</a:t>
            </a:r>
            <a:endParaRPr lang="en-US" sz="4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255468" y="5261931"/>
            <a:ext cx="478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TAC Meeting Presentation: March 9</a:t>
            </a:r>
            <a:r>
              <a:rPr lang="en-US" baseline="30000" dirty="0" smtClean="0">
                <a:solidFill>
                  <a:srgbClr val="FFFF00"/>
                </a:solidFill>
              </a:rPr>
              <a:t>th</a:t>
            </a:r>
            <a:r>
              <a:rPr lang="en-US" dirty="0" smtClean="0">
                <a:solidFill>
                  <a:srgbClr val="FFFF00"/>
                </a:solidFill>
              </a:rPr>
              <a:t> , 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64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Paper submitted to </a:t>
            </a:r>
            <a:r>
              <a:rPr lang="en-US" dirty="0" smtClean="0">
                <a:solidFill>
                  <a:srgbClr val="FFFF00"/>
                </a:solidFill>
              </a:rPr>
              <a:t>be submitted to </a:t>
            </a:r>
            <a:r>
              <a:rPr lang="en-US" dirty="0" err="1" smtClean="0">
                <a:solidFill>
                  <a:srgbClr val="FFFF00"/>
                </a:solidFill>
              </a:rPr>
              <a:t>ApJ</a:t>
            </a:r>
            <a:r>
              <a:rPr lang="en-US" dirty="0" smtClean="0">
                <a:solidFill>
                  <a:srgbClr val="FFFF00"/>
                </a:solidFill>
              </a:rPr>
              <a:t> by March 11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 </a:t>
            </a:r>
            <a:r>
              <a:rPr lang="en-US" b="1" dirty="0"/>
              <a:t>Piso, A.-M. A</a:t>
            </a:r>
            <a:r>
              <a:rPr lang="en-US" dirty="0"/>
              <a:t>., Oberg, K. I., </a:t>
            </a:r>
            <a:r>
              <a:rPr lang="en-US" dirty="0" smtClean="0"/>
              <a:t>&amp; </a:t>
            </a:r>
            <a:r>
              <a:rPr lang="en-US" dirty="0" err="1" smtClean="0"/>
              <a:t>Pegues</a:t>
            </a:r>
            <a:r>
              <a:rPr lang="en-US" dirty="0" smtClean="0"/>
              <a:t>, J.</a:t>
            </a:r>
            <a:r>
              <a:rPr lang="en-US" i="1" dirty="0" smtClean="0"/>
              <a:t> </a:t>
            </a:r>
            <a:endParaRPr lang="en-US" i="1" dirty="0" smtClean="0"/>
          </a:p>
          <a:p>
            <a:pPr marL="0" indent="0" algn="ctr">
              <a:buNone/>
            </a:pPr>
            <a:r>
              <a:rPr lang="en-US" i="1" dirty="0" smtClean="0">
                <a:solidFill>
                  <a:srgbClr val="FFFF00"/>
                </a:solidFill>
              </a:rPr>
              <a:t>The Role of Ice Compositions and Morphology for Snowlines and the C/N/O Ratios in Active Disks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348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Expand the coupled drift-desorption model of Paper I by considering: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Additional </a:t>
            </a:r>
            <a:r>
              <a:rPr lang="en-US" dirty="0" smtClean="0">
                <a:solidFill>
                  <a:srgbClr val="FFFF00"/>
                </a:solidFill>
              </a:rPr>
              <a:t>volatile molecules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abundances </a:t>
            </a:r>
            <a:r>
              <a:rPr lang="en-US" dirty="0" smtClean="0"/>
              <a:t>(CH</a:t>
            </a:r>
            <a:r>
              <a:rPr lang="en-US" baseline="-25000" dirty="0" smtClean="0"/>
              <a:t>4</a:t>
            </a:r>
            <a:r>
              <a:rPr lang="en-US" dirty="0" smtClean="0"/>
              <a:t>, N</a:t>
            </a:r>
            <a:r>
              <a:rPr lang="en-US" baseline="-25000" dirty="0" smtClean="0"/>
              <a:t>2</a:t>
            </a:r>
            <a:r>
              <a:rPr lang="en-US" dirty="0" smtClean="0"/>
              <a:t>, NH</a:t>
            </a:r>
            <a:r>
              <a:rPr lang="en-US" baseline="-25000" dirty="0" smtClean="0"/>
              <a:t>3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Different </a:t>
            </a:r>
            <a:r>
              <a:rPr lang="en-US" dirty="0" smtClean="0">
                <a:solidFill>
                  <a:srgbClr val="FFFF00"/>
                </a:solidFill>
              </a:rPr>
              <a:t>ice morphologies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N/O</a:t>
            </a:r>
            <a:r>
              <a:rPr lang="en-US" dirty="0" smtClean="0"/>
              <a:t> ratios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215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Volatile Abundances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 smtClean="0"/>
              <a:t>Some C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CH</a:t>
            </a:r>
            <a:r>
              <a:rPr lang="en-US" sz="2600" baseline="-25000" dirty="0" smtClean="0">
                <a:solidFill>
                  <a:srgbClr val="FFFF00"/>
                </a:solidFill>
              </a:rPr>
              <a:t>4</a:t>
            </a:r>
            <a:endParaRPr lang="en-US" sz="2600" dirty="0" smtClean="0">
              <a:solidFill>
                <a:srgbClr val="FFFF00"/>
              </a:solidFill>
            </a:endParaRPr>
          </a:p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CH</a:t>
            </a:r>
            <a:r>
              <a:rPr lang="en-US" sz="2600" baseline="-25000" dirty="0" smtClean="0">
                <a:solidFill>
                  <a:srgbClr val="FFFF00"/>
                </a:solidFill>
              </a:rPr>
              <a:t>4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872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FF00"/>
                </a:solidFill>
              </a:rPr>
              <a:t>N</a:t>
            </a:r>
            <a:r>
              <a:rPr lang="en-US" sz="2400" baseline="-25000" dirty="0">
                <a:solidFill>
                  <a:srgbClr val="FFFF00"/>
                </a:solidFill>
              </a:rPr>
              <a:t>2</a:t>
            </a:r>
            <a:r>
              <a:rPr lang="en-US" sz="2400" dirty="0"/>
              <a:t> vary 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and N2 are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ices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Screen Shot 2016-03-07 at 2.2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67" y="986227"/>
            <a:ext cx="4949371" cy="5349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5931" y="605542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961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5033"/>
            <a:ext cx="8229600" cy="1143000"/>
          </a:xfrm>
        </p:spPr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pic>
        <p:nvPicPr>
          <p:cNvPr id="4" name="Picture 3" descr="CNO_and_snowlines_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2" y="1077038"/>
            <a:ext cx="8745602" cy="56239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28906" y="6364561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443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Expected abundances</a:t>
            </a:r>
            <a:r>
              <a:rPr lang="en-US" sz="3000" dirty="0"/>
              <a:t> of </a:t>
            </a:r>
            <a:r>
              <a:rPr lang="en-US" sz="3000" dirty="0">
                <a:solidFill>
                  <a:srgbClr val="FFFF00"/>
                </a:solidFill>
              </a:rPr>
              <a:t>CH4</a:t>
            </a:r>
            <a:r>
              <a:rPr lang="en-US" sz="3000" dirty="0"/>
              <a:t> do not change </a:t>
            </a:r>
            <a:r>
              <a:rPr lang="en-US" sz="3000" dirty="0">
                <a:solidFill>
                  <a:srgbClr val="FFFF00"/>
                </a:solidFill>
              </a:rPr>
              <a:t>C/O</a:t>
            </a:r>
            <a:r>
              <a:rPr lang="en-US" sz="3000" dirty="0"/>
              <a:t> results significantly</a:t>
            </a:r>
          </a:p>
        </p:txBody>
      </p:sp>
      <p:pic>
        <p:nvPicPr>
          <p:cNvPr id="4" name="Picture 3" descr="C_O_ratio_CH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224" y="1172160"/>
            <a:ext cx="3657600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80260" y="6364561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354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_O_ratio_single_snowlin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51" y="1566248"/>
            <a:ext cx="5606465" cy="3932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4658530" y="5202704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932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74844" y="6418601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42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N/O </a:t>
            </a:r>
            <a:r>
              <a:rPr lang="en-US" dirty="0" smtClean="0"/>
              <a:t>ratios </a:t>
            </a:r>
            <a:r>
              <a:rPr lang="en-US" dirty="0" smtClean="0">
                <a:solidFill>
                  <a:srgbClr val="FFFF00"/>
                </a:solidFill>
              </a:rPr>
              <a:t>more enhanced </a:t>
            </a:r>
            <a:r>
              <a:rPr lang="en-US" dirty="0" smtClean="0"/>
              <a:t>than </a:t>
            </a:r>
            <a:r>
              <a:rPr lang="en-US" dirty="0" smtClean="0">
                <a:solidFill>
                  <a:srgbClr val="FFFF00"/>
                </a:solidFill>
              </a:rPr>
              <a:t>C/O</a:t>
            </a:r>
            <a:r>
              <a:rPr lang="en-US" dirty="0" smtClean="0"/>
              <a:t> ratios</a:t>
            </a:r>
            <a:endParaRPr lang="en-US" dirty="0"/>
          </a:p>
        </p:txBody>
      </p:sp>
      <p:pic>
        <p:nvPicPr>
          <p:cNvPr id="4" name="Picture 3" descr="CN_nor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10" y="1525718"/>
            <a:ext cx="7417551" cy="5202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6490" y="639981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594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</a:t>
            </a:r>
            <a:r>
              <a:rPr lang="en-US" sz="3000" dirty="0" smtClean="0"/>
              <a:t>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pic>
        <p:nvPicPr>
          <p:cNvPr id="3" name="Picture 2" descr="N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423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6058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Brief Background Info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Research Accomplished Since Last Meeting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Next </a:t>
            </a:r>
            <a:r>
              <a:rPr lang="en-US" dirty="0" smtClean="0"/>
              <a:t>Steps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Proposed </a:t>
            </a:r>
            <a:r>
              <a:rPr lang="en-US" dirty="0" smtClean="0"/>
              <a:t>Defense Timeline</a:t>
            </a:r>
            <a:endParaRPr lang="en-US" dirty="0"/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3521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</a:t>
            </a:r>
            <a:r>
              <a:rPr lang="en-US" sz="3000" dirty="0" smtClean="0"/>
              <a:t>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pic>
        <p:nvPicPr>
          <p:cNvPr id="3" name="Picture 2" descr="N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909814" y="1671715"/>
            <a:ext cx="65308" cy="497973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160871" y="132173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7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</a:t>
            </a:r>
            <a:r>
              <a:rPr lang="en-US" sz="3000" dirty="0" smtClean="0"/>
              <a:t>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pic>
        <p:nvPicPr>
          <p:cNvPr id="3" name="Picture 2" descr="N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028195" y="2816281"/>
            <a:ext cx="2170296" cy="7092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346930" y="2816281"/>
            <a:ext cx="1851561" cy="7092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9334" y="2598813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909814" y="1671715"/>
            <a:ext cx="65308" cy="497973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160871" y="132173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343892" y="2816281"/>
            <a:ext cx="2854599" cy="26076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722462" y="2816281"/>
            <a:ext cx="2476029" cy="266612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7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</a:t>
            </a:r>
            <a:r>
              <a:rPr lang="en-US" sz="3000" dirty="0" smtClean="0"/>
              <a:t>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pic>
        <p:nvPicPr>
          <p:cNvPr id="3" name="Picture 2" descr="N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028195" y="2816281"/>
            <a:ext cx="2170296" cy="7092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346930" y="2816281"/>
            <a:ext cx="1851561" cy="7092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49334" y="2598813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4153647" y="3668059"/>
            <a:ext cx="2095687" cy="17116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539248" y="3839223"/>
            <a:ext cx="2710086" cy="153780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909814" y="1671715"/>
            <a:ext cx="65308" cy="497973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160871" y="132173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7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</a:t>
            </a:r>
            <a:r>
              <a:rPr lang="en-US" sz="3000" dirty="0" smtClean="0"/>
              <a:t>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pic>
        <p:nvPicPr>
          <p:cNvPr id="3" name="Picture 2" descr="N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760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49334" y="2598813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4346930" y="3753642"/>
            <a:ext cx="2411451" cy="1132123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3343891" y="4885765"/>
            <a:ext cx="3414490" cy="68729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909814" y="1671715"/>
            <a:ext cx="65308" cy="497973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160871" y="132173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7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719" y="1472680"/>
            <a:ext cx="6453355" cy="5162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</a:t>
            </a:r>
            <a:r>
              <a:rPr lang="en-US" sz="3000" dirty="0" smtClean="0"/>
              <a:t>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983878" y="632758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 (2016, in prep)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005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61003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Gas phase N/O ratios are highly enhanced throughout most of the disk compared to the average value, and more enhanced than the C/O ratio</a:t>
            </a:r>
          </a:p>
          <a:p>
            <a:pPr marL="514350" indent="-514350" algn="ctr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4282661"/>
            <a:ext cx="8229599" cy="1846659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</a:rPr>
              <a:t>The locations of the CO and N</a:t>
            </a:r>
            <a:r>
              <a:rPr lang="en-US" sz="3200" baseline="-25000" dirty="0">
                <a:solidFill>
                  <a:srgbClr val="000000"/>
                </a:solidFill>
              </a:rPr>
              <a:t>2</a:t>
            </a:r>
            <a:r>
              <a:rPr lang="en-US" sz="3200" dirty="0">
                <a:solidFill>
                  <a:srgbClr val="000000"/>
                </a:solidFill>
              </a:rPr>
              <a:t> snowlines are highly uncertain and can span several tens of AU due to disk dynamics and ice morphology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48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092"/>
            <a:ext cx="8229600" cy="1143000"/>
          </a:xfrm>
        </p:spPr>
        <p:txBody>
          <a:bodyPr/>
          <a:lstStyle/>
          <a:p>
            <a:r>
              <a:rPr lang="en-US" dirty="0" smtClean="0"/>
              <a:t>Summary &amp; 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7818"/>
            <a:ext cx="8229600" cy="544451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High gas N/O ratio enhancement </a:t>
            </a:r>
            <a:r>
              <a:rPr lang="en-US" dirty="0" smtClean="0"/>
              <a:t>compared to stellar value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N/O</a:t>
            </a:r>
            <a:r>
              <a:rPr lang="en-US" dirty="0" smtClean="0"/>
              <a:t> ratios in planet atmospheres may be possible to measure with </a:t>
            </a:r>
            <a:r>
              <a:rPr lang="en-US" dirty="0" smtClean="0">
                <a:solidFill>
                  <a:srgbClr val="FFFF00"/>
                </a:solidFill>
              </a:rPr>
              <a:t>JWST observations</a:t>
            </a:r>
            <a:r>
              <a:rPr lang="en-US" dirty="0" smtClean="0"/>
              <a:t> of N-bearing molecules (e.g. </a:t>
            </a:r>
            <a:r>
              <a:rPr lang="en-US" dirty="0" smtClean="0">
                <a:solidFill>
                  <a:srgbClr val="FFFF00"/>
                </a:solidFill>
              </a:rPr>
              <a:t>NH3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Disks present regions with both </a:t>
            </a:r>
            <a:r>
              <a:rPr lang="en-US" dirty="0" smtClean="0">
                <a:solidFill>
                  <a:srgbClr val="FFFF00"/>
                </a:solidFill>
              </a:rPr>
              <a:t>C/O and N/O enhancement</a:t>
            </a:r>
            <a:r>
              <a:rPr lang="en-US" dirty="0" smtClean="0"/>
              <a:t>, and regions where </a:t>
            </a:r>
            <a:r>
              <a:rPr lang="en-US" dirty="0" smtClean="0">
                <a:solidFill>
                  <a:srgbClr val="FFFF00"/>
                </a:solidFill>
              </a:rPr>
              <a:t>N/O is enhanced</a:t>
            </a:r>
            <a:r>
              <a:rPr lang="en-US" dirty="0" smtClean="0">
                <a:solidFill>
                  <a:srgbClr val="FFFFFF"/>
                </a:solidFill>
              </a:rPr>
              <a:t> and </a:t>
            </a:r>
            <a:r>
              <a:rPr lang="en-US" dirty="0" smtClean="0">
                <a:solidFill>
                  <a:srgbClr val="FFFF00"/>
                </a:solidFill>
              </a:rPr>
              <a:t>C/O is not</a:t>
            </a:r>
          </a:p>
          <a:p>
            <a:pPr marL="0" indent="0">
              <a:buNone/>
            </a:pPr>
            <a:r>
              <a:rPr lang="en-US" dirty="0" smtClean="0"/>
              <a:t>	=</a:t>
            </a:r>
            <a:r>
              <a:rPr lang="en-US" dirty="0"/>
              <a:t>&gt; </a:t>
            </a:r>
            <a:r>
              <a:rPr lang="en-US" dirty="0">
                <a:solidFill>
                  <a:srgbClr val="FFFF00"/>
                </a:solidFill>
              </a:rPr>
              <a:t>N/O</a:t>
            </a:r>
            <a:r>
              <a:rPr lang="en-US" dirty="0"/>
              <a:t> could be used to </a:t>
            </a:r>
            <a:r>
              <a:rPr lang="en-US" dirty="0">
                <a:solidFill>
                  <a:srgbClr val="FFFF00"/>
                </a:solidFill>
              </a:rPr>
              <a:t>trace the formation origin </a:t>
            </a:r>
            <a:r>
              <a:rPr lang="en-US" dirty="0"/>
              <a:t>of giant </a:t>
            </a:r>
            <a:r>
              <a:rPr lang="en-US" dirty="0" smtClean="0"/>
              <a:t>  	planets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Large </a:t>
            </a:r>
            <a:r>
              <a:rPr lang="en-US" dirty="0" smtClean="0">
                <a:solidFill>
                  <a:srgbClr val="FFFF00"/>
                </a:solidFill>
              </a:rPr>
              <a:t>uncertainties</a:t>
            </a:r>
            <a:r>
              <a:rPr lang="en-US" dirty="0" smtClean="0">
                <a:solidFill>
                  <a:srgbClr val="FFFFFF"/>
                </a:solidFill>
              </a:rPr>
              <a:t> in </a:t>
            </a:r>
            <a:r>
              <a:rPr lang="en-US" dirty="0" smtClean="0">
                <a:solidFill>
                  <a:srgbClr val="FFFF00"/>
                </a:solidFill>
              </a:rPr>
              <a:t>snowline locations </a:t>
            </a:r>
            <a:r>
              <a:rPr lang="en-US" dirty="0" smtClean="0">
                <a:solidFill>
                  <a:srgbClr val="FFFFFF"/>
                </a:solidFill>
              </a:rPr>
              <a:t>due to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00"/>
                </a:solidFill>
              </a:rPr>
              <a:t>morphology</a:t>
            </a:r>
            <a:r>
              <a:rPr lang="en-US" dirty="0" smtClean="0">
                <a:solidFill>
                  <a:srgbClr val="FFFFFF"/>
                </a:solidFill>
              </a:rPr>
              <a:t> (+</a:t>
            </a:r>
            <a:r>
              <a:rPr lang="en-US" dirty="0" smtClean="0">
                <a:solidFill>
                  <a:srgbClr val="FFFF00"/>
                </a:solidFill>
              </a:rPr>
              <a:t>stellar luminosity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smtClean="0">
                <a:solidFill>
                  <a:srgbClr val="FFFF00"/>
                </a:solidFill>
              </a:rPr>
              <a:t>mass accretion rate</a:t>
            </a:r>
            <a:r>
              <a:rPr lang="en-US" dirty="0" smtClean="0">
                <a:solidFill>
                  <a:srgbClr val="FFFFFF"/>
                </a:solidFill>
              </a:rPr>
              <a:t>…) =&gt;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r>
              <a:rPr lang="en-US" dirty="0" smtClean="0">
                <a:solidFill>
                  <a:srgbClr val="FFFFFF"/>
                </a:solidFill>
              </a:rPr>
              <a:t> are KEY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20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6058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Brief Background Info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Research Accomplished Since Last Meeting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Next </a:t>
            </a:r>
            <a:r>
              <a:rPr lang="en-US" dirty="0" smtClean="0">
                <a:solidFill>
                  <a:srgbClr val="FFFF00"/>
                </a:solidFill>
              </a:rPr>
              <a:t>Steps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Proposed </a:t>
            </a:r>
            <a:r>
              <a:rPr lang="en-US" dirty="0" smtClean="0"/>
              <a:t>Defense Timeline</a:t>
            </a:r>
            <a:endParaRPr lang="en-US" dirty="0"/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4017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-139181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GOAL 1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69854" y="1003819"/>
            <a:ext cx="5410457" cy="5531999"/>
            <a:chOff x="313026" y="896391"/>
            <a:chExt cx="5753724" cy="5683845"/>
          </a:xfrm>
        </p:grpSpPr>
        <p:pic>
          <p:nvPicPr>
            <p:cNvPr id="6" name="Picture 5" descr="C_O_ratio_passive_active_disk_many_colorbar_complete_new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026" y="896391"/>
              <a:ext cx="5446888" cy="544688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438197" y="6014034"/>
              <a:ext cx="3628553" cy="566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Piso, Oberg, </a:t>
              </a:r>
              <a:r>
                <a:rPr lang="en-US" sz="1400" dirty="0" err="1" smtClean="0">
                  <a:solidFill>
                    <a:schemeClr val="bg1"/>
                  </a:solidFill>
                </a:rPr>
                <a:t>Birnstiel</a:t>
              </a:r>
              <a:r>
                <a:rPr lang="en-US" sz="1400" dirty="0" smtClean="0">
                  <a:solidFill>
                    <a:schemeClr val="bg1"/>
                  </a:solidFill>
                </a:rPr>
                <a:t>, Murray-Clay </a:t>
              </a:r>
              <a:r>
                <a:rPr lang="en-US" sz="1400" dirty="0" smtClean="0">
                  <a:solidFill>
                    <a:schemeClr val="bg1"/>
                  </a:solidFill>
                </a:rPr>
                <a:t>(2015) </a:t>
              </a:r>
              <a:r>
                <a:rPr lang="en-US" sz="1400" dirty="0" smtClean="0">
                  <a:solidFill>
                    <a:schemeClr val="bg1"/>
                  </a:solidFill>
                </a:rPr>
                <a:t>(2015)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354768" y="1003819"/>
            <a:ext cx="3657494" cy="5301372"/>
          </a:xfrm>
        </p:spPr>
        <p:txBody>
          <a:bodyPr>
            <a:normAutofit fontScale="92500" lnSpcReduction="2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400" dirty="0">
                <a:solidFill>
                  <a:srgbClr val="FFFFFF"/>
                </a:solidFill>
              </a:rPr>
              <a:t>Calculate </a:t>
            </a:r>
            <a:r>
              <a:rPr lang="en-US" sz="3400" dirty="0">
                <a:solidFill>
                  <a:srgbClr val="FFFF00"/>
                </a:solidFill>
              </a:rPr>
              <a:t>C/N/O ratios self-consistently</a:t>
            </a:r>
            <a:r>
              <a:rPr lang="en-US" sz="3400" dirty="0">
                <a:solidFill>
                  <a:srgbClr val="FFFFFF"/>
                </a:solidFill>
              </a:rPr>
              <a:t> in </a:t>
            </a:r>
            <a:r>
              <a:rPr lang="en-US" sz="3400" dirty="0">
                <a:solidFill>
                  <a:srgbClr val="FFFF00"/>
                </a:solidFill>
              </a:rPr>
              <a:t>active disks </a:t>
            </a:r>
            <a:r>
              <a:rPr lang="en-US" sz="3400" dirty="0">
                <a:solidFill>
                  <a:srgbClr val="FFFFFF"/>
                </a:solidFill>
              </a:rPr>
              <a:t>=&gt; include </a:t>
            </a:r>
            <a:r>
              <a:rPr lang="en-US" sz="3400" dirty="0">
                <a:solidFill>
                  <a:srgbClr val="FFFF00"/>
                </a:solidFill>
              </a:rPr>
              <a:t>time </a:t>
            </a:r>
            <a:r>
              <a:rPr lang="en-US" sz="3400" dirty="0" smtClean="0">
                <a:solidFill>
                  <a:srgbClr val="FFFF00"/>
                </a:solidFill>
              </a:rPr>
              <a:t>dependence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400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Explore how </a:t>
            </a:r>
            <a:r>
              <a:rPr lang="en-US" dirty="0">
                <a:solidFill>
                  <a:srgbClr val="FFFF00"/>
                </a:solidFill>
              </a:rPr>
              <a:t>diffusion</a:t>
            </a:r>
            <a:r>
              <a:rPr lang="en-US" dirty="0">
                <a:solidFill>
                  <a:srgbClr val="FFFFFF"/>
                </a:solidFill>
              </a:rPr>
              <a:t> across the snowlines affects the </a:t>
            </a:r>
            <a:r>
              <a:rPr lang="en-US" dirty="0">
                <a:solidFill>
                  <a:srgbClr val="FFFF00"/>
                </a:solidFill>
              </a:rPr>
              <a:t>snowline locations </a:t>
            </a:r>
            <a:r>
              <a:rPr lang="en-US" dirty="0">
                <a:solidFill>
                  <a:srgbClr val="FFFFFF"/>
                </a:solidFill>
              </a:rPr>
              <a:t>and the </a:t>
            </a:r>
            <a:r>
              <a:rPr lang="en-US" dirty="0">
                <a:solidFill>
                  <a:srgbClr val="FFFF00"/>
                </a:solidFill>
              </a:rPr>
              <a:t>C/N/O ratios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375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BASIC IDEA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43248"/>
            <a:ext cx="8229600" cy="2722991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400050" lvl="2" indent="0" algn="ctr">
              <a:buNone/>
            </a:pPr>
            <a:r>
              <a:rPr lang="en-US" sz="3400" dirty="0" smtClean="0">
                <a:solidFill>
                  <a:schemeClr val="bg1"/>
                </a:solidFill>
              </a:rPr>
              <a:t>Treat </a:t>
            </a:r>
            <a:r>
              <a:rPr lang="en-US" sz="3400" dirty="0">
                <a:solidFill>
                  <a:schemeClr val="bg1"/>
                </a:solidFill>
              </a:rPr>
              <a:t>each </a:t>
            </a:r>
            <a:r>
              <a:rPr lang="en-US" sz="3400" dirty="0" smtClean="0">
                <a:solidFill>
                  <a:schemeClr val="bg1"/>
                </a:solidFill>
              </a:rPr>
              <a:t>volatile </a:t>
            </a:r>
            <a:r>
              <a:rPr lang="en-US" sz="3400" dirty="0">
                <a:solidFill>
                  <a:schemeClr val="bg1"/>
                </a:solidFill>
              </a:rPr>
              <a:t>in gaseous and solid form as two fluids that are interchanging and use advection-like equations to solve for their separate time-dependent abundance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42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6058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Brief Background Info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Research Accomplished Since Last Meeting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Next </a:t>
            </a:r>
            <a:r>
              <a:rPr lang="en-US" dirty="0" smtClean="0"/>
              <a:t>Steps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Proposed </a:t>
            </a:r>
            <a:r>
              <a:rPr lang="en-US" dirty="0" smtClean="0"/>
              <a:t>Defense Timeline</a:t>
            </a:r>
            <a:endParaRPr lang="en-US" dirty="0"/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9664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4172"/>
            <a:ext cx="8229600" cy="1143000"/>
          </a:xfrm>
        </p:spPr>
        <p:txBody>
          <a:bodyPr/>
          <a:lstStyle/>
          <a:p>
            <a:r>
              <a:rPr lang="en-US" dirty="0" smtClean="0"/>
              <a:t>Basic Equations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704534"/>
              </p:ext>
            </p:extLst>
          </p:nvPr>
        </p:nvGraphicFramePr>
        <p:xfrm>
          <a:off x="4381500" y="3225800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" name="Equation" r:id="rId3" imgW="381000" imgH="406400" progId="Equation.3">
                  <p:embed/>
                </p:oleObj>
              </mc:Choice>
              <mc:Fallback>
                <p:oleObj name="Equation" r:id="rId3" imgW="381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1500" y="3225800"/>
                        <a:ext cx="381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53977" y="3688222"/>
            <a:ext cx="8132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Σ</a:t>
            </a:r>
            <a:r>
              <a:rPr lang="en-US" sz="2400" baseline="-25000" dirty="0" err="1" smtClean="0"/>
              <a:t>vap</a:t>
            </a:r>
            <a:r>
              <a:rPr lang="en-US" sz="2400" dirty="0" smtClean="0"/>
              <a:t>, 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grain</a:t>
            </a:r>
            <a:r>
              <a:rPr lang="en-US" sz="2400" dirty="0"/>
              <a:t> </a:t>
            </a:r>
            <a:r>
              <a:rPr lang="en-US" sz="2400" dirty="0" smtClean="0"/>
              <a:t>= surface densities of volatiles in gas and solid form</a:t>
            </a:r>
          </a:p>
          <a:p>
            <a:r>
              <a:rPr lang="en-US" sz="2400" dirty="0" smtClean="0"/>
              <a:t> 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</a:t>
            </a:r>
            <a:r>
              <a:rPr lang="en-US" sz="2400" dirty="0" smtClean="0"/>
              <a:t> = surface density of nebular gas</a:t>
            </a:r>
          </a:p>
          <a:p>
            <a:r>
              <a:rPr lang="en-US" sz="2400" dirty="0" smtClean="0"/>
              <a:t>v = gas radial velocity</a:t>
            </a:r>
          </a:p>
          <a:p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gas</a:t>
            </a:r>
            <a:r>
              <a:rPr lang="en-US" sz="2400" i="1" dirty="0" smtClean="0"/>
              <a:t> </a:t>
            </a:r>
            <a:r>
              <a:rPr lang="en-US" sz="2400" dirty="0" smtClean="0"/>
              <a:t>= gas diffusivity = viscosity</a:t>
            </a:r>
          </a:p>
          <a:p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dust</a:t>
            </a:r>
            <a:r>
              <a:rPr lang="en-US" sz="2400" i="1" dirty="0" smtClean="0"/>
              <a:t> </a:t>
            </a:r>
            <a:r>
              <a:rPr lang="en-US" sz="2400" dirty="0" smtClean="0"/>
              <a:t>= dust diffusivity = </a:t>
            </a:r>
            <a:r>
              <a:rPr lang="en-US" sz="2400" i="1" dirty="0" err="1" smtClean="0"/>
              <a:t>D</a:t>
            </a:r>
            <a:r>
              <a:rPr lang="en-US" sz="2400" i="1" baseline="-25000" dirty="0" err="1" smtClean="0"/>
              <a:t>gas</a:t>
            </a:r>
            <a:r>
              <a:rPr lang="en-US" sz="2400" i="1" dirty="0"/>
              <a:t> </a:t>
            </a:r>
            <a:r>
              <a:rPr lang="en-US" sz="2400" i="1" dirty="0" smtClean="0"/>
              <a:t>/ (1 + St^2)</a:t>
            </a:r>
          </a:p>
          <a:p>
            <a:r>
              <a:rPr lang="en-US" sz="2400" i="1" dirty="0" err="1" smtClean="0"/>
              <a:t>S</a:t>
            </a:r>
            <a:r>
              <a:rPr lang="en-US" sz="2400" i="1" baseline="-25000" dirty="0" err="1" smtClean="0"/>
              <a:t>des</a:t>
            </a:r>
            <a:r>
              <a:rPr lang="en-US" sz="2400" i="1" dirty="0" smtClean="0"/>
              <a:t> </a:t>
            </a:r>
            <a:r>
              <a:rPr lang="en-US" sz="2400" dirty="0" smtClean="0"/>
              <a:t>= source function of desorbed ices = f(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grain</a:t>
            </a:r>
            <a:r>
              <a:rPr lang="en-US" sz="2400" dirty="0" smtClean="0"/>
              <a:t>, r, s, volatile properties)</a:t>
            </a:r>
            <a:endParaRPr lang="en-US" sz="24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931278"/>
            <a:ext cx="7302500" cy="2552700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5431687" y="6446938"/>
            <a:ext cx="391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</a:t>
            </a:r>
            <a:r>
              <a:rPr lang="en-US" sz="1400" dirty="0" err="1" smtClean="0"/>
              <a:t>iesla</a:t>
            </a:r>
            <a:r>
              <a:rPr lang="en-US" sz="1400" dirty="0" smtClean="0"/>
              <a:t> &amp; </a:t>
            </a:r>
            <a:r>
              <a:rPr lang="en-US" sz="1400" dirty="0" err="1" smtClean="0"/>
              <a:t>Cuzzi</a:t>
            </a:r>
            <a:r>
              <a:rPr lang="en-US" sz="1400" dirty="0" smtClean="0"/>
              <a:t> (2006), </a:t>
            </a:r>
            <a:r>
              <a:rPr lang="en-US" sz="1400" dirty="0" err="1" smtClean="0"/>
              <a:t>Birnstiel</a:t>
            </a:r>
            <a:r>
              <a:rPr lang="en-US" sz="1400" dirty="0" smtClean="0"/>
              <a:t> et al. (2010, 2012)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8565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5499"/>
            <a:ext cx="8229600" cy="4525963"/>
          </a:xfrm>
        </p:spPr>
        <p:txBody>
          <a:bodyPr/>
          <a:lstStyle/>
          <a:p>
            <a:r>
              <a:rPr lang="en-US" dirty="0" smtClean="0"/>
              <a:t>Have solved the </a:t>
            </a:r>
            <a:r>
              <a:rPr lang="en-US" dirty="0" smtClean="0">
                <a:solidFill>
                  <a:srgbClr val="FFFF00"/>
                </a:solidFill>
              </a:rPr>
              <a:t>advection-diffusion equations without the source term </a:t>
            </a:r>
            <a:r>
              <a:rPr lang="en-US" dirty="0" smtClean="0"/>
              <a:t>=&gt; obtained the </a:t>
            </a:r>
            <a:r>
              <a:rPr lang="en-US" dirty="0" smtClean="0">
                <a:solidFill>
                  <a:srgbClr val="FFFF00"/>
                </a:solidFill>
              </a:rPr>
              <a:t>surface density evolution of solids </a:t>
            </a:r>
            <a:r>
              <a:rPr lang="en-US" dirty="0" smtClean="0"/>
              <a:t>(ignoring desorption for now)</a:t>
            </a:r>
          </a:p>
          <a:p>
            <a:endParaRPr lang="en-US" dirty="0" smtClean="0"/>
          </a:p>
          <a:p>
            <a:r>
              <a:rPr lang="en-US" dirty="0" smtClean="0"/>
              <a:t>Checked that results make sense physically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707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Determined profiles for gas and dust surface densities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0.001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8888" y="1649919"/>
            <a:ext cx="7239001" cy="48247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0.001 cm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354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Determined profiles for gas and dust surface densities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100000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3556" y="1707098"/>
            <a:ext cx="7154334" cy="47683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km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050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Determined profiles for gas and dust surface densities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14444" y="1565275"/>
            <a:ext cx="14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 = 0.001 cm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0000" y="1713794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km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100_mov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5333" y="1713793"/>
            <a:ext cx="6970891" cy="46460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0000" y="1731432"/>
            <a:ext cx="217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alpha = 0.01, s = 1 m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75499"/>
            <a:ext cx="8229600" cy="6018083"/>
          </a:xfrm>
        </p:spPr>
        <p:txBody>
          <a:bodyPr/>
          <a:lstStyle/>
          <a:p>
            <a:pPr marL="0" lvl="2" indent="0" algn="ctr">
              <a:buNone/>
            </a:pPr>
            <a:r>
              <a:rPr lang="en-US" sz="4400" dirty="0" smtClean="0">
                <a:solidFill>
                  <a:srgbClr val="FFFF00"/>
                </a:solidFill>
              </a:rPr>
              <a:t>More preliminary </a:t>
            </a:r>
            <a:r>
              <a:rPr lang="en-US" sz="4400" dirty="0">
                <a:solidFill>
                  <a:srgbClr val="FFFF00"/>
                </a:solidFill>
              </a:rPr>
              <a:t>results expected BEFORE </a:t>
            </a:r>
            <a:r>
              <a:rPr lang="en-US" sz="4400" dirty="0" smtClean="0">
                <a:solidFill>
                  <a:srgbClr val="FFFF00"/>
                </a:solidFill>
              </a:rPr>
              <a:t>defense</a:t>
            </a:r>
          </a:p>
          <a:p>
            <a:pPr marL="571500" lvl="2" indent="-571500"/>
            <a:endParaRPr lang="en-US" sz="3400" dirty="0" smtClean="0">
              <a:solidFill>
                <a:srgbClr val="FFFFFF"/>
              </a:solidFill>
            </a:endParaRPr>
          </a:p>
          <a:p>
            <a:pPr marL="571500" lvl="2" indent="-571500"/>
            <a:r>
              <a:rPr lang="en-US" sz="3400" dirty="0" smtClean="0">
                <a:solidFill>
                  <a:srgbClr val="FFFFFF"/>
                </a:solidFill>
              </a:rPr>
              <a:t>Solve the equations for H2O particles =&gt; determine O/H ratio</a:t>
            </a:r>
            <a:endParaRPr lang="en-US" sz="3400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542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GOAL 2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9341"/>
            <a:ext cx="8229600" cy="1155833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Incorporate simple chemical evolution in </a:t>
            </a:r>
            <a:r>
              <a:rPr lang="en-US" sz="4400" dirty="0" smtClean="0">
                <a:solidFill>
                  <a:schemeClr val="bg1"/>
                </a:solidFill>
              </a:rPr>
              <a:t>coupled drift-desorption </a:t>
            </a:r>
            <a:r>
              <a:rPr lang="en-US" sz="4400" dirty="0">
                <a:solidFill>
                  <a:schemeClr val="bg1"/>
                </a:solidFill>
              </a:rPr>
              <a:t>model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29558" y="3836832"/>
            <a:ext cx="68774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Collaborate with </a:t>
            </a:r>
            <a:r>
              <a:rPr lang="en-US" sz="3000" dirty="0" err="1" smtClean="0"/>
              <a:t>Ilse</a:t>
            </a:r>
            <a:r>
              <a:rPr lang="en-US" sz="3000" dirty="0" smtClean="0"/>
              <a:t> </a:t>
            </a:r>
            <a:r>
              <a:rPr lang="en-US" sz="3000" dirty="0" err="1" smtClean="0"/>
              <a:t>Cleeves</a:t>
            </a:r>
            <a:endParaRPr lang="en-US" sz="3000" dirty="0" smtClean="0"/>
          </a:p>
          <a:p>
            <a:pPr marL="0" lvl="1" algn="ctr"/>
            <a:r>
              <a:rPr lang="en-US" sz="3000" dirty="0">
                <a:solidFill>
                  <a:srgbClr val="FFFF00"/>
                </a:solidFill>
              </a:rPr>
              <a:t>Results expected AFTER </a:t>
            </a:r>
            <a:r>
              <a:rPr lang="en-US" sz="3000" dirty="0" smtClean="0">
                <a:solidFill>
                  <a:srgbClr val="FFFF00"/>
                </a:solidFill>
              </a:rPr>
              <a:t>defense</a:t>
            </a:r>
            <a:endParaRPr lang="en-US" sz="3000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430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6058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Brief Background Info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Research Accomplished Since Last Meeting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Next </a:t>
            </a:r>
            <a:r>
              <a:rPr lang="en-US" dirty="0" smtClean="0"/>
              <a:t>Steps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Proposed </a:t>
            </a:r>
            <a:r>
              <a:rPr lang="en-US" dirty="0" smtClean="0">
                <a:solidFill>
                  <a:srgbClr val="FFFF00"/>
                </a:solidFill>
              </a:rPr>
              <a:t>Defense Timeline</a:t>
            </a:r>
            <a:endParaRPr lang="en-US" dirty="0">
              <a:solidFill>
                <a:srgbClr val="FFFF00"/>
              </a:solidFill>
            </a:endParaRP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4017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NEWS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000" dirty="0" smtClean="0">
                <a:solidFill>
                  <a:srgbClr val="FFFF00"/>
                </a:solidFill>
              </a:rPr>
              <a:t>I have a job!</a:t>
            </a:r>
            <a:endParaRPr lang="en-US" sz="7000" dirty="0">
              <a:solidFill>
                <a:srgbClr val="FFFF00"/>
              </a:solidFill>
            </a:endParaRPr>
          </a:p>
        </p:txBody>
      </p:sp>
      <p:pic>
        <p:nvPicPr>
          <p:cNvPr id="4" name="Picture 3" descr="emoticon20n-1-we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978" y="3170379"/>
            <a:ext cx="4712182" cy="313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81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9389" y="1998568"/>
            <a:ext cx="8255610" cy="2800767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MAIN IDEA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The formation and composition of giant planets highly depends on disk location and properties.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15768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Thesis Outline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472976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56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46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768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Thesis Outline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9540"/>
            <a:ext cx="8229600" cy="58768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Introduction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Minimum Core Masses for Giant Planet Formation at Wide Separations</a:t>
            </a:r>
          </a:p>
          <a:p>
            <a:pPr marL="914400" lvl="1" indent="-514350"/>
            <a:r>
              <a:rPr lang="nl-NL" sz="2000" dirty="0"/>
              <a:t> Piso &amp; </a:t>
            </a:r>
            <a:r>
              <a:rPr lang="nl-NL" sz="2000" dirty="0" err="1"/>
              <a:t>Youdin</a:t>
            </a:r>
            <a:r>
              <a:rPr lang="nl-NL" sz="2000" dirty="0"/>
              <a:t> 2014, </a:t>
            </a:r>
            <a:r>
              <a:rPr lang="nl-NL" sz="2000" dirty="0" err="1"/>
              <a:t>ApJ</a:t>
            </a:r>
            <a:r>
              <a:rPr lang="nl-NL" sz="2000" dirty="0"/>
              <a:t>, 786, 21</a:t>
            </a:r>
          </a:p>
          <a:p>
            <a:pPr marL="914400" lvl="1" indent="-514350"/>
            <a:r>
              <a:rPr lang="en-US" sz="2000" dirty="0"/>
              <a:t> Piso, </a:t>
            </a:r>
            <a:r>
              <a:rPr lang="en-US" sz="2000" dirty="0" err="1"/>
              <a:t>Youdin</a:t>
            </a:r>
            <a:r>
              <a:rPr lang="en-US" sz="2000" dirty="0"/>
              <a:t>, &amp; Murray-Clay 2015, </a:t>
            </a:r>
            <a:r>
              <a:rPr lang="en-US" sz="2000" dirty="0" err="1"/>
              <a:t>ApJ</a:t>
            </a:r>
            <a:r>
              <a:rPr lang="en-US" sz="2000" dirty="0"/>
              <a:t>, 800, </a:t>
            </a:r>
            <a:r>
              <a:rPr lang="en-US" sz="2000" dirty="0" smtClean="0"/>
              <a:t>82</a:t>
            </a:r>
          </a:p>
          <a:p>
            <a:pPr marL="914400" lvl="1" indent="-514350"/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The Role of Disk Dynamics, Composition and Ice Morphology in Shaping Volatile Snowlines and the C/N/O Ratio</a:t>
            </a:r>
          </a:p>
          <a:p>
            <a:pPr marL="914400" lvl="1" indent="-514350"/>
            <a:r>
              <a:rPr lang="en-US" sz="2000" dirty="0" smtClean="0"/>
              <a:t>Piso, Oberg, </a:t>
            </a:r>
            <a:r>
              <a:rPr lang="en-US" sz="2000" dirty="0" err="1" smtClean="0"/>
              <a:t>Birnstiel</a:t>
            </a:r>
            <a:r>
              <a:rPr lang="en-US" sz="2000" dirty="0" smtClean="0"/>
              <a:t>,</a:t>
            </a:r>
            <a:r>
              <a:rPr lang="en-US" sz="2000" dirty="0"/>
              <a:t> &amp;</a:t>
            </a:r>
            <a:r>
              <a:rPr lang="en-US" sz="2000" dirty="0" smtClean="0"/>
              <a:t> Murray-Clay 2015, </a:t>
            </a:r>
            <a:r>
              <a:rPr lang="en-US" sz="2000" dirty="0" err="1" smtClean="0"/>
              <a:t>ApJ</a:t>
            </a:r>
            <a:r>
              <a:rPr lang="en-US" sz="2000" dirty="0" smtClean="0"/>
              <a:t>, 815</a:t>
            </a:r>
            <a:r>
              <a:rPr lang="en-US" sz="2000" dirty="0"/>
              <a:t>, </a:t>
            </a:r>
            <a:r>
              <a:rPr lang="en-US" sz="2000" dirty="0" smtClean="0"/>
              <a:t>109</a:t>
            </a:r>
          </a:p>
          <a:p>
            <a:pPr marL="914400" lvl="1" indent="-514350"/>
            <a:r>
              <a:rPr lang="en-US" sz="2000" dirty="0" smtClean="0"/>
              <a:t>Piso, Oberg, &amp; </a:t>
            </a:r>
            <a:r>
              <a:rPr lang="en-US" sz="2000" dirty="0" err="1" smtClean="0"/>
              <a:t>Pegues</a:t>
            </a:r>
            <a:r>
              <a:rPr lang="en-US" sz="2000" dirty="0" smtClean="0"/>
              <a:t> 2016 (final stages)</a:t>
            </a:r>
          </a:p>
          <a:p>
            <a:pPr marL="914400" lvl="1" indent="-514350"/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The Effect of Time-Dependent Disk Dynamics on the C/N/O Ratio</a:t>
            </a:r>
          </a:p>
          <a:p>
            <a:pPr marL="914400" lvl="1" indent="-514350"/>
            <a:r>
              <a:rPr lang="en-US" sz="2000" dirty="0" smtClean="0"/>
              <a:t>Piso et al. 2016 (preliminary results as part of thesis)</a:t>
            </a:r>
          </a:p>
          <a:p>
            <a:pPr marL="914400" lvl="1" indent="-514350"/>
            <a:endParaRPr lang="en-U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Conclusion</a:t>
            </a:r>
          </a:p>
          <a:p>
            <a:pPr marL="400050" lvl="1" indent="0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14280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Suggestions for External Examiner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Prof. Fred </a:t>
            </a:r>
            <a:r>
              <a:rPr lang="en-US" dirty="0" err="1" smtClean="0"/>
              <a:t>Ciesla</a:t>
            </a:r>
            <a:r>
              <a:rPr lang="en-US" dirty="0" smtClean="0"/>
              <a:t> (University of Chicago)</a:t>
            </a:r>
          </a:p>
          <a:p>
            <a:r>
              <a:rPr lang="en-US" dirty="0" smtClean="0"/>
              <a:t>Dr. Margaret Pan (MIT)</a:t>
            </a:r>
          </a:p>
          <a:p>
            <a:r>
              <a:rPr lang="en-US" dirty="0" smtClean="0"/>
              <a:t>Prof. </a:t>
            </a:r>
            <a:r>
              <a:rPr lang="en-US" dirty="0" err="1" smtClean="0"/>
              <a:t>Hilke</a:t>
            </a:r>
            <a:r>
              <a:rPr lang="en-US" dirty="0" smtClean="0"/>
              <a:t> </a:t>
            </a:r>
            <a:r>
              <a:rPr lang="en-US" dirty="0" err="1" smtClean="0"/>
              <a:t>Schlichting</a:t>
            </a:r>
            <a:r>
              <a:rPr lang="en-US" dirty="0" smtClean="0"/>
              <a:t> (MIT)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18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695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Thesis Timeline (and beyond)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459389" y="1998568"/>
            <a:ext cx="8255610" cy="2800767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GOAL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Officially graduate in spring 2016 =&gt; need to submit thesis to the registrar by May 13</a:t>
            </a:r>
            <a:r>
              <a:rPr lang="en-US" sz="4400" baseline="30000" dirty="0" smtClean="0">
                <a:solidFill>
                  <a:schemeClr val="bg1"/>
                </a:solidFill>
              </a:rPr>
              <a:t>th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081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695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Thesis Timeline (and beyond)</a:t>
            </a:r>
            <a:endParaRPr lang="en-US" sz="4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729540"/>
            <a:ext cx="8229600" cy="5876838"/>
          </a:xfrm>
        </p:spPr>
        <p:txBody>
          <a:bodyPr>
            <a:normAutofit lnSpcReduction="10000"/>
          </a:bodyPr>
          <a:lstStyle/>
          <a:p>
            <a:pPr marL="400050" lvl="1" indent="0">
              <a:buNone/>
            </a:pPr>
            <a:endParaRPr lang="en-US" sz="2000" dirty="0" smtClean="0"/>
          </a:p>
          <a:p>
            <a:pPr lvl="1" indent="-342900"/>
            <a:r>
              <a:rPr lang="en-US" sz="2400" dirty="0" smtClean="0"/>
              <a:t>By </a:t>
            </a:r>
            <a:r>
              <a:rPr lang="en-US" sz="2400" dirty="0" smtClean="0">
                <a:solidFill>
                  <a:srgbClr val="FFFF00"/>
                </a:solidFill>
              </a:rPr>
              <a:t>March </a:t>
            </a:r>
            <a:r>
              <a:rPr lang="en-US" sz="2400" dirty="0" smtClean="0">
                <a:solidFill>
                  <a:srgbClr val="FFFF00"/>
                </a:solidFill>
              </a:rPr>
              <a:t>11</a:t>
            </a:r>
            <a:r>
              <a:rPr lang="en-US" sz="2400" baseline="30000" dirty="0" smtClean="0">
                <a:solidFill>
                  <a:srgbClr val="FFFF00"/>
                </a:solidFill>
              </a:rPr>
              <a:t>th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-&gt; submit </a:t>
            </a:r>
            <a:r>
              <a:rPr lang="en-US" sz="2400" dirty="0"/>
              <a:t>C</a:t>
            </a:r>
            <a:r>
              <a:rPr lang="en-US" sz="2400" dirty="0" smtClean="0"/>
              <a:t>/N/O paper</a:t>
            </a:r>
          </a:p>
          <a:p>
            <a:pPr lvl="1" indent="-342900"/>
            <a:r>
              <a:rPr lang="en-US" sz="2400" dirty="0" smtClean="0"/>
              <a:t>By </a:t>
            </a:r>
            <a:r>
              <a:rPr lang="en-US" sz="2400" dirty="0" smtClean="0">
                <a:solidFill>
                  <a:srgbClr val="FFFF00"/>
                </a:solidFill>
              </a:rPr>
              <a:t>March 25</a:t>
            </a:r>
            <a:r>
              <a:rPr lang="en-US" sz="2400" baseline="30000" dirty="0" smtClean="0">
                <a:solidFill>
                  <a:srgbClr val="FFFF00"/>
                </a:solidFill>
              </a:rPr>
              <a:t>th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-&gt; apply for degree</a:t>
            </a:r>
          </a:p>
          <a:p>
            <a:pPr lvl="1" indent="-342900"/>
            <a:r>
              <a:rPr lang="en-US" sz="2400" dirty="0" smtClean="0">
                <a:solidFill>
                  <a:srgbClr val="FFFF00"/>
                </a:solidFill>
              </a:rPr>
              <a:t>March </a:t>
            </a:r>
            <a:r>
              <a:rPr lang="en-US" sz="2400" dirty="0" smtClean="0">
                <a:solidFill>
                  <a:srgbClr val="FFFF00"/>
                </a:solidFill>
              </a:rPr>
              <a:t>11</a:t>
            </a:r>
            <a:r>
              <a:rPr lang="en-US" sz="2400" baseline="30000" dirty="0" smtClean="0">
                <a:solidFill>
                  <a:srgbClr val="FFFF00"/>
                </a:solidFill>
              </a:rPr>
              <a:t>th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– ~April </a:t>
            </a:r>
            <a:r>
              <a:rPr lang="en-US" sz="2400" dirty="0" smtClean="0">
                <a:solidFill>
                  <a:srgbClr val="FFFF00"/>
                </a:solidFill>
              </a:rPr>
              <a:t>1</a:t>
            </a:r>
            <a:r>
              <a:rPr lang="en-US" sz="2400" baseline="30000" dirty="0" smtClean="0">
                <a:solidFill>
                  <a:srgbClr val="FFFF00"/>
                </a:solidFill>
              </a:rPr>
              <a:t>st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-&gt; have some </a:t>
            </a:r>
            <a:r>
              <a:rPr lang="en-US" sz="2400" dirty="0" smtClean="0"/>
              <a:t>more preliminary </a:t>
            </a:r>
            <a:r>
              <a:rPr lang="en-US" sz="2400" dirty="0" smtClean="0"/>
              <a:t>results for the last thesis chapter </a:t>
            </a:r>
          </a:p>
          <a:p>
            <a:pPr lvl="1" indent="-342900"/>
            <a:r>
              <a:rPr lang="en-US" sz="2400" dirty="0" smtClean="0">
                <a:solidFill>
                  <a:srgbClr val="FFFF00"/>
                </a:solidFill>
              </a:rPr>
              <a:t>~April </a:t>
            </a:r>
            <a:r>
              <a:rPr lang="en-US" sz="2400" dirty="0" smtClean="0">
                <a:solidFill>
                  <a:srgbClr val="FFFF00"/>
                </a:solidFill>
              </a:rPr>
              <a:t>1</a:t>
            </a:r>
            <a:r>
              <a:rPr lang="en-US" sz="2400" baseline="30000" dirty="0" smtClean="0">
                <a:solidFill>
                  <a:srgbClr val="FFFF00"/>
                </a:solidFill>
              </a:rPr>
              <a:t>st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– ~April </a:t>
            </a:r>
            <a:r>
              <a:rPr lang="en-US" sz="2400" dirty="0" smtClean="0">
                <a:solidFill>
                  <a:srgbClr val="FFFF00"/>
                </a:solidFill>
              </a:rPr>
              <a:t>11</a:t>
            </a:r>
            <a:r>
              <a:rPr lang="en-US" sz="2400" baseline="30000" dirty="0" smtClean="0">
                <a:solidFill>
                  <a:srgbClr val="FFFF00"/>
                </a:solidFill>
              </a:rPr>
              <a:t>th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-&gt; write thesis</a:t>
            </a:r>
          </a:p>
          <a:p>
            <a:pPr lvl="1" indent="-342900"/>
            <a:r>
              <a:rPr lang="en-US" sz="2400" dirty="0" smtClean="0"/>
              <a:t>Some time between </a:t>
            </a:r>
            <a:r>
              <a:rPr lang="en-US" sz="2400" dirty="0" smtClean="0">
                <a:solidFill>
                  <a:srgbClr val="FFFF00"/>
                </a:solidFill>
              </a:rPr>
              <a:t>April 25</a:t>
            </a:r>
            <a:r>
              <a:rPr lang="en-US" sz="2400" baseline="30000" dirty="0" smtClean="0">
                <a:solidFill>
                  <a:srgbClr val="FFFF00"/>
                </a:solidFill>
              </a:rPr>
              <a:t>th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and </a:t>
            </a:r>
            <a:r>
              <a:rPr lang="en-US" sz="2400" dirty="0" smtClean="0">
                <a:solidFill>
                  <a:srgbClr val="FFFF00"/>
                </a:solidFill>
              </a:rPr>
              <a:t>May 9</a:t>
            </a:r>
            <a:r>
              <a:rPr lang="en-US" sz="2400" baseline="30000" dirty="0" smtClean="0">
                <a:solidFill>
                  <a:srgbClr val="FFFF00"/>
                </a:solidFill>
              </a:rPr>
              <a:t>th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-&gt; </a:t>
            </a:r>
            <a:r>
              <a:rPr lang="en-US" sz="2400" dirty="0" smtClean="0">
                <a:solidFill>
                  <a:srgbClr val="FFFF00"/>
                </a:solidFill>
              </a:rPr>
              <a:t>THESIS DEFENSE!</a:t>
            </a:r>
          </a:p>
          <a:p>
            <a:pPr lvl="1" indent="-342900"/>
            <a:r>
              <a:rPr lang="en-US" sz="2400" dirty="0" smtClean="0">
                <a:solidFill>
                  <a:srgbClr val="FFFF00"/>
                </a:solidFill>
              </a:rPr>
              <a:t>Mid-May – end of August </a:t>
            </a:r>
            <a:r>
              <a:rPr lang="en-US" sz="2400" dirty="0" smtClean="0">
                <a:solidFill>
                  <a:srgbClr val="FFFFFF"/>
                </a:solidFill>
              </a:rPr>
              <a:t>-&gt; develop intuition for chemistry and start developing a simple parameterized chemical network to implement in my dynamical model (collaborate closely with </a:t>
            </a:r>
            <a:r>
              <a:rPr lang="en-US" sz="2400" dirty="0" err="1" smtClean="0">
                <a:solidFill>
                  <a:srgbClr val="FFFFFF"/>
                </a:solidFill>
              </a:rPr>
              <a:t>Ilse</a:t>
            </a:r>
            <a:r>
              <a:rPr lang="en-US" sz="2400" dirty="0" smtClean="0">
                <a:solidFill>
                  <a:srgbClr val="FFFFFF"/>
                </a:solidFill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</a:rPr>
              <a:t>Cleeves</a:t>
            </a:r>
            <a:r>
              <a:rPr lang="en-US" sz="2400" dirty="0" smtClean="0">
                <a:solidFill>
                  <a:srgbClr val="FFFFFF"/>
                </a:solidFill>
              </a:rPr>
              <a:t>)</a:t>
            </a:r>
          </a:p>
          <a:p>
            <a:pPr lvl="1" indent="-342900"/>
            <a:r>
              <a:rPr lang="en-US" sz="2400" dirty="0" smtClean="0">
                <a:solidFill>
                  <a:srgbClr val="FFFF00"/>
                </a:solidFill>
              </a:rPr>
              <a:t>End of August – early fall </a:t>
            </a:r>
            <a:r>
              <a:rPr lang="en-US" sz="2400" dirty="0" smtClean="0">
                <a:solidFill>
                  <a:srgbClr val="FFFFFF"/>
                </a:solidFill>
              </a:rPr>
              <a:t>-&gt; finish paper on last thesis chapter</a:t>
            </a:r>
          </a:p>
          <a:p>
            <a:pPr lvl="1" indent="-342900"/>
            <a:r>
              <a:rPr lang="en-US" sz="2400" dirty="0" smtClean="0">
                <a:solidFill>
                  <a:srgbClr val="FFFF00"/>
                </a:solidFill>
              </a:rPr>
              <a:t>September 1</a:t>
            </a:r>
            <a:r>
              <a:rPr lang="en-US" sz="2400" baseline="30000" dirty="0" smtClean="0">
                <a:solidFill>
                  <a:srgbClr val="FFFF00"/>
                </a:solidFill>
              </a:rPr>
              <a:t>st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 smtClean="0">
                <a:solidFill>
                  <a:srgbClr val="FFFFFF"/>
                </a:solidFill>
              </a:rPr>
              <a:t>-&gt; </a:t>
            </a:r>
            <a:r>
              <a:rPr lang="en-US" sz="2400" dirty="0" smtClean="0">
                <a:solidFill>
                  <a:srgbClr val="FFFF00"/>
                </a:solidFill>
              </a:rPr>
              <a:t>START POSTDOC!</a:t>
            </a:r>
          </a:p>
          <a:p>
            <a:pPr lvl="1" indent="-342900"/>
            <a:endParaRPr lang="en-US" sz="2000" dirty="0" smtClean="0"/>
          </a:p>
          <a:p>
            <a:pPr lvl="1" indent="-342900"/>
            <a:endParaRPr lang="en-US" sz="2000" dirty="0" smtClean="0"/>
          </a:p>
          <a:p>
            <a:pPr lvl="1" indent="-342900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6543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Suggested Defense Dates </a:t>
            </a:r>
            <a:br>
              <a:rPr lang="en-US" dirty="0" smtClean="0"/>
            </a:br>
            <a:r>
              <a:rPr lang="en-US" dirty="0" smtClean="0"/>
              <a:t>(in order of preference)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3316"/>
            <a:ext cx="8229600" cy="4342847"/>
          </a:xfrm>
        </p:spPr>
        <p:txBody>
          <a:bodyPr/>
          <a:lstStyle/>
          <a:p>
            <a:r>
              <a:rPr lang="en-US" dirty="0" smtClean="0"/>
              <a:t>May 9</a:t>
            </a:r>
          </a:p>
          <a:p>
            <a:r>
              <a:rPr lang="en-US" dirty="0" smtClean="0"/>
              <a:t>May 6</a:t>
            </a:r>
          </a:p>
          <a:p>
            <a:r>
              <a:rPr lang="en-US" dirty="0" smtClean="0"/>
              <a:t>April 28</a:t>
            </a:r>
          </a:p>
          <a:p>
            <a:r>
              <a:rPr lang="en-US" dirty="0" smtClean="0"/>
              <a:t>April 27</a:t>
            </a:r>
          </a:p>
          <a:p>
            <a:r>
              <a:rPr lang="en-US" dirty="0" smtClean="0"/>
              <a:t>May 2, April 29, 26, 25 -&gt; other scheduled defenses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74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2120"/>
            <a:ext cx="8229600" cy="837619"/>
          </a:xfrm>
        </p:spPr>
        <p:txBody>
          <a:bodyPr>
            <a:normAutofit/>
          </a:bodyPr>
          <a:lstStyle/>
          <a:p>
            <a:r>
              <a:rPr lang="en-US" sz="2600" dirty="0" smtClean="0"/>
              <a:t>Conferences + Talks During Grad School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63" y="621459"/>
            <a:ext cx="8809587" cy="62422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 smtClean="0">
                <a:solidFill>
                  <a:srgbClr val="FFFF00"/>
                </a:solidFill>
              </a:rPr>
              <a:t>Past – </a:t>
            </a:r>
            <a:r>
              <a:rPr lang="en-US" sz="2200" dirty="0">
                <a:solidFill>
                  <a:srgbClr val="FFFF00"/>
                </a:solidFill>
              </a:rPr>
              <a:t>6</a:t>
            </a:r>
            <a:r>
              <a:rPr lang="en-US" sz="2200" dirty="0" smtClean="0">
                <a:solidFill>
                  <a:srgbClr val="FFFF00"/>
                </a:solidFill>
              </a:rPr>
              <a:t> conferences (3 talks + 3 posters), 3 invited talks, 3 seminar talks</a:t>
            </a:r>
          </a:p>
          <a:p>
            <a:pPr>
              <a:buFontTx/>
              <a:buChar char="-"/>
            </a:pPr>
            <a:endParaRPr lang="en-US" sz="1800" dirty="0" smtClean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r>
              <a:rPr lang="en-US" sz="1800" dirty="0" smtClean="0">
                <a:solidFill>
                  <a:srgbClr val="FFFFFF"/>
                </a:solidFill>
              </a:rPr>
              <a:t>MIT </a:t>
            </a:r>
            <a:r>
              <a:rPr lang="en-US" sz="1800" dirty="0">
                <a:solidFill>
                  <a:srgbClr val="FFFFFF"/>
                </a:solidFill>
              </a:rPr>
              <a:t>Planetary Lunch Colloquium, Cambridge, MA, March 2016 -&gt; </a:t>
            </a:r>
            <a:r>
              <a:rPr lang="en-US" sz="1800" i="1" dirty="0">
                <a:solidFill>
                  <a:srgbClr val="FFFF00"/>
                </a:solidFill>
              </a:rPr>
              <a:t>Invited </a:t>
            </a:r>
            <a:r>
              <a:rPr lang="en-US" sz="1800" i="1" dirty="0" smtClean="0">
                <a:solidFill>
                  <a:srgbClr val="FFFF00"/>
                </a:solidFill>
              </a:rPr>
              <a:t>Talk</a:t>
            </a:r>
          </a:p>
          <a:p>
            <a:pPr>
              <a:buFontTx/>
              <a:buChar char="-"/>
            </a:pPr>
            <a:r>
              <a:rPr lang="en-US" sz="1800" dirty="0" err="1">
                <a:solidFill>
                  <a:srgbClr val="FFFFFF"/>
                </a:solidFill>
              </a:rPr>
              <a:t>CfA</a:t>
            </a:r>
            <a:r>
              <a:rPr lang="en-US" sz="1800" dirty="0">
                <a:solidFill>
                  <a:srgbClr val="FFFFFF"/>
                </a:solidFill>
              </a:rPr>
              <a:t> Small Scale Seminar, Cambridge, MA, February 2016 -&gt; </a:t>
            </a:r>
            <a:r>
              <a:rPr lang="en-US" sz="1800" i="1" dirty="0">
                <a:solidFill>
                  <a:srgbClr val="FFFF00"/>
                </a:solidFill>
              </a:rPr>
              <a:t>Invited </a:t>
            </a:r>
            <a:r>
              <a:rPr lang="en-US" sz="1800" i="1" dirty="0" smtClean="0">
                <a:solidFill>
                  <a:srgbClr val="FFFF00"/>
                </a:solidFill>
              </a:rPr>
              <a:t>Talk</a:t>
            </a:r>
            <a:endParaRPr lang="en-US" sz="1800" i="1" dirty="0">
              <a:solidFill>
                <a:srgbClr val="FFFF00"/>
              </a:solidFill>
            </a:endParaRPr>
          </a:p>
          <a:p>
            <a:pPr>
              <a:buFontTx/>
              <a:buChar char="-"/>
            </a:pPr>
            <a:r>
              <a:rPr lang="en-US" sz="1800" dirty="0"/>
              <a:t>AAS 227</a:t>
            </a:r>
            <a:r>
              <a:rPr lang="en-US" sz="1800" baseline="30000" dirty="0"/>
              <a:t>th</a:t>
            </a:r>
            <a:r>
              <a:rPr lang="en-US" sz="1800" dirty="0"/>
              <a:t> Meeting, Kissimmee, FL, January 2016 -&gt; </a:t>
            </a:r>
            <a:r>
              <a:rPr lang="en-US" sz="1800" i="1" dirty="0">
                <a:solidFill>
                  <a:srgbClr val="FFFF00"/>
                </a:solidFill>
              </a:rPr>
              <a:t>Dissertation Talk</a:t>
            </a:r>
          </a:p>
          <a:p>
            <a:pPr>
              <a:buFontTx/>
              <a:buChar char="-"/>
            </a:pPr>
            <a:r>
              <a:rPr lang="en-US" sz="1800" dirty="0"/>
              <a:t>Extreme Solar Systems III, Waikoloa, HI, December 2015 -&gt; </a:t>
            </a:r>
            <a:r>
              <a:rPr lang="en-US" sz="1800" i="1" dirty="0" smtClean="0">
                <a:solidFill>
                  <a:srgbClr val="FFFF00"/>
                </a:solidFill>
              </a:rPr>
              <a:t>Poster</a:t>
            </a:r>
          </a:p>
          <a:p>
            <a:pPr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University of Michigan Lunch Talk, Ann Arbor, MI, November 2015 -&gt; </a:t>
            </a:r>
            <a:r>
              <a:rPr lang="en-US" sz="1800" i="1" dirty="0">
                <a:solidFill>
                  <a:srgbClr val="FFFF00"/>
                </a:solidFill>
              </a:rPr>
              <a:t>Contributed </a:t>
            </a:r>
            <a:r>
              <a:rPr lang="en-US" sz="1800" i="1" dirty="0" smtClean="0">
                <a:solidFill>
                  <a:srgbClr val="FFFF00"/>
                </a:solidFill>
              </a:rPr>
              <a:t>Talk</a:t>
            </a:r>
            <a:endParaRPr lang="en-US" sz="1800" i="1" dirty="0"/>
          </a:p>
          <a:p>
            <a:pPr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University of Chicago </a:t>
            </a:r>
            <a:r>
              <a:rPr lang="en-US" sz="1800" dirty="0" err="1">
                <a:solidFill>
                  <a:srgbClr val="FFFFFF"/>
                </a:solidFill>
              </a:rPr>
              <a:t>Exoplanet</a:t>
            </a:r>
            <a:r>
              <a:rPr lang="en-US" sz="1800" dirty="0">
                <a:solidFill>
                  <a:srgbClr val="FFFFFF"/>
                </a:solidFill>
              </a:rPr>
              <a:t> Journal Club, Chicago, IL, November 2015 -</a:t>
            </a:r>
            <a:r>
              <a:rPr lang="en-US" sz="1800" dirty="0">
                <a:solidFill>
                  <a:srgbClr val="FFFF00"/>
                </a:solidFill>
              </a:rPr>
              <a:t>&gt; </a:t>
            </a:r>
            <a:r>
              <a:rPr lang="en-US" sz="1800" i="1" dirty="0">
                <a:solidFill>
                  <a:srgbClr val="FFFF00"/>
                </a:solidFill>
              </a:rPr>
              <a:t>Contributed Talk</a:t>
            </a:r>
          </a:p>
          <a:p>
            <a:pPr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MIT </a:t>
            </a:r>
            <a:r>
              <a:rPr lang="en-US" sz="1800" dirty="0" err="1">
                <a:solidFill>
                  <a:srgbClr val="FFFFFF"/>
                </a:solidFill>
              </a:rPr>
              <a:t>Exoplanet</a:t>
            </a:r>
            <a:r>
              <a:rPr lang="en-US" sz="1800" dirty="0">
                <a:solidFill>
                  <a:srgbClr val="FFFFFF"/>
                </a:solidFill>
              </a:rPr>
              <a:t> Tea</a:t>
            </a:r>
            <a:r>
              <a:rPr lang="en-US" sz="1800" dirty="0"/>
              <a:t>, Cambridge, MA, September 2015 </a:t>
            </a:r>
            <a:r>
              <a:rPr lang="en-US" sz="1800" dirty="0">
                <a:solidFill>
                  <a:srgbClr val="FFFF00"/>
                </a:solidFill>
              </a:rPr>
              <a:t>-&gt; </a:t>
            </a:r>
            <a:r>
              <a:rPr lang="en-US" sz="1800" i="1" dirty="0">
                <a:solidFill>
                  <a:srgbClr val="FFFF00"/>
                </a:solidFill>
              </a:rPr>
              <a:t>Contributed Talk</a:t>
            </a:r>
          </a:p>
          <a:p>
            <a:pPr>
              <a:buFontTx/>
              <a:buChar char="-"/>
            </a:pPr>
            <a:r>
              <a:rPr lang="en-US" sz="1800" dirty="0">
                <a:solidFill>
                  <a:srgbClr val="FFFFFF"/>
                </a:solidFill>
              </a:rPr>
              <a:t>CIPS Seminar</a:t>
            </a:r>
            <a:r>
              <a:rPr lang="en-US" sz="1800" dirty="0"/>
              <a:t>, Berkeley, CA, September 2015 -&gt; </a:t>
            </a:r>
            <a:r>
              <a:rPr lang="en-US" sz="1800" i="1" dirty="0">
                <a:solidFill>
                  <a:srgbClr val="FFFF00"/>
                </a:solidFill>
              </a:rPr>
              <a:t>Invited Talk</a:t>
            </a:r>
          </a:p>
          <a:p>
            <a:pPr>
              <a:buFontTx/>
              <a:buChar char="-"/>
            </a:pPr>
            <a:r>
              <a:rPr lang="en-US" sz="1800" dirty="0" smtClean="0"/>
              <a:t>Star </a:t>
            </a:r>
            <a:r>
              <a:rPr lang="en-US" sz="1800" dirty="0"/>
              <a:t>and Planet Formation in the Southwest, Oracle, AZ, March </a:t>
            </a:r>
            <a:r>
              <a:rPr lang="en-US" sz="1800" dirty="0" smtClean="0"/>
              <a:t>2015  -&gt; </a:t>
            </a:r>
            <a:r>
              <a:rPr lang="en-US" sz="1800" i="1" dirty="0" smtClean="0">
                <a:solidFill>
                  <a:srgbClr val="FFFF00"/>
                </a:solidFill>
              </a:rPr>
              <a:t>Contributed Talk</a:t>
            </a:r>
          </a:p>
          <a:p>
            <a:pPr>
              <a:buFontTx/>
              <a:buChar char="-"/>
            </a:pPr>
            <a:r>
              <a:rPr lang="en-US" sz="1800" dirty="0" err="1" smtClean="0"/>
              <a:t>Protostars</a:t>
            </a:r>
            <a:r>
              <a:rPr lang="en-US" sz="1800" dirty="0" smtClean="0"/>
              <a:t> </a:t>
            </a:r>
            <a:r>
              <a:rPr lang="en-US" sz="1800" dirty="0"/>
              <a:t>and Planets VI, Heidelberg, Germany, July </a:t>
            </a:r>
            <a:r>
              <a:rPr lang="en-US" sz="1800" dirty="0" smtClean="0"/>
              <a:t>2013 -&gt; </a:t>
            </a:r>
            <a:r>
              <a:rPr lang="en-US" sz="1800" i="1" dirty="0" smtClean="0">
                <a:solidFill>
                  <a:srgbClr val="FFFF00"/>
                </a:solidFill>
              </a:rPr>
              <a:t>Poster</a:t>
            </a:r>
          </a:p>
          <a:p>
            <a:pPr>
              <a:buFontTx/>
              <a:buChar char="-"/>
            </a:pPr>
            <a:r>
              <a:rPr lang="en-US" sz="1800" dirty="0" smtClean="0"/>
              <a:t>IAUS </a:t>
            </a:r>
            <a:r>
              <a:rPr lang="en-US" sz="1800" dirty="0"/>
              <a:t>299: Exploring the Formation and Evolution of Planetary Systems, Victoria, BC, </a:t>
            </a:r>
            <a:r>
              <a:rPr lang="en-US" sz="1800" dirty="0" smtClean="0"/>
              <a:t>June 2013 -&gt; </a:t>
            </a:r>
            <a:r>
              <a:rPr lang="en-US" sz="1800" i="1" dirty="0" smtClean="0">
                <a:solidFill>
                  <a:srgbClr val="FFFF00"/>
                </a:solidFill>
              </a:rPr>
              <a:t>Contributed Talk</a:t>
            </a:r>
          </a:p>
          <a:p>
            <a:pPr>
              <a:buFontTx/>
              <a:buChar char="-"/>
            </a:pPr>
            <a:r>
              <a:rPr lang="en-US" sz="1800" dirty="0" err="1" smtClean="0"/>
              <a:t>Exoplanets</a:t>
            </a:r>
            <a:r>
              <a:rPr lang="en-US" sz="1800" dirty="0" smtClean="0"/>
              <a:t> </a:t>
            </a:r>
            <a:r>
              <a:rPr lang="en-US" sz="1800" dirty="0"/>
              <a:t>in Multi-body Systems in the </a:t>
            </a:r>
            <a:r>
              <a:rPr lang="en-US" sz="1800" dirty="0" err="1"/>
              <a:t>Kepler</a:t>
            </a:r>
            <a:r>
              <a:rPr lang="en-US" sz="1800" dirty="0"/>
              <a:t> Era, Aspen, CO, February </a:t>
            </a:r>
            <a:r>
              <a:rPr lang="en-US" sz="1800" dirty="0" smtClean="0"/>
              <a:t>2013 -&gt; </a:t>
            </a:r>
            <a:r>
              <a:rPr lang="en-US" sz="1800" i="1" dirty="0" smtClean="0">
                <a:solidFill>
                  <a:srgbClr val="FFFF00"/>
                </a:solidFill>
              </a:rPr>
              <a:t>Poster</a:t>
            </a:r>
          </a:p>
          <a:p>
            <a:pPr marL="0" indent="0">
              <a:buNone/>
            </a:pPr>
            <a:endParaRPr lang="en-US" sz="1800" i="1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200" dirty="0" smtClean="0">
                <a:solidFill>
                  <a:srgbClr val="FFFF00"/>
                </a:solidFill>
              </a:rPr>
              <a:t>Future</a:t>
            </a:r>
          </a:p>
          <a:p>
            <a:pPr>
              <a:buFontTx/>
              <a:buChar char="-"/>
            </a:pPr>
            <a:r>
              <a:rPr lang="en-US" sz="1800" dirty="0" smtClean="0">
                <a:solidFill>
                  <a:srgbClr val="FFFFFF"/>
                </a:solidFill>
              </a:rPr>
              <a:t>ITC Luncheon, Cambridge, MA, April 2016 -&gt; </a:t>
            </a:r>
            <a:r>
              <a:rPr lang="en-US" sz="1800" i="1" dirty="0" smtClean="0">
                <a:solidFill>
                  <a:srgbClr val="FFFF00"/>
                </a:solidFill>
              </a:rPr>
              <a:t>Invited Talk</a:t>
            </a:r>
          </a:p>
          <a:p>
            <a:pPr>
              <a:buFontTx/>
              <a:buChar char="-"/>
            </a:pPr>
            <a:r>
              <a:rPr lang="en-US" sz="1800" dirty="0" err="1" smtClean="0">
                <a:solidFill>
                  <a:srgbClr val="FFFFFF"/>
                </a:solidFill>
              </a:rPr>
              <a:t>Exoplanets</a:t>
            </a:r>
            <a:r>
              <a:rPr lang="en-US" sz="1800" dirty="0" smtClean="0">
                <a:solidFill>
                  <a:srgbClr val="FFFFFF"/>
                </a:solidFill>
              </a:rPr>
              <a:t> I, Davos, Switzerland -&gt; </a:t>
            </a:r>
            <a:r>
              <a:rPr lang="en-US" sz="1800" i="1" dirty="0" smtClean="0">
                <a:solidFill>
                  <a:srgbClr val="FFFF00"/>
                </a:solidFill>
              </a:rPr>
              <a:t>Contributed Talk (hopefully)</a:t>
            </a:r>
          </a:p>
          <a:p>
            <a:pPr marL="0" indent="0">
              <a:buNone/>
            </a:pPr>
            <a:endParaRPr lang="en-US" sz="22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066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5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6058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Brief Background Info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Research Accomplished Since Last Meeting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Next </a:t>
            </a:r>
            <a:r>
              <a:rPr lang="en-US" dirty="0" smtClean="0"/>
              <a:t>Steps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Proposed </a:t>
            </a:r>
            <a:r>
              <a:rPr lang="en-US" dirty="0" smtClean="0"/>
              <a:t>Defense Timeline</a:t>
            </a:r>
            <a:endParaRPr lang="en-US" dirty="0"/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4017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297" y="1999476"/>
            <a:ext cx="8082154" cy="289113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DISK DYNAMICS and 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ICE MORPHOLOGY affect the snowline locations of the main C, O, N carriers, and thus the C/N/O ratios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89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5294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 </a:t>
            </a:r>
            <a:r>
              <a:rPr lang="en-US" b="1" dirty="0"/>
              <a:t>Piso, A.-M. A</a:t>
            </a:r>
            <a:r>
              <a:rPr lang="en-US" dirty="0"/>
              <a:t>., Oberg, K. I., </a:t>
            </a:r>
            <a:r>
              <a:rPr lang="en-US" dirty="0" err="1"/>
              <a:t>Birnstiel</a:t>
            </a:r>
            <a:r>
              <a:rPr lang="en-US" dirty="0"/>
              <a:t>, T., </a:t>
            </a:r>
            <a:r>
              <a:rPr lang="en-US" dirty="0" smtClean="0"/>
              <a:t>&amp; Murray</a:t>
            </a:r>
            <a:r>
              <a:rPr lang="en-US" dirty="0"/>
              <a:t>-Clay, R. </a:t>
            </a:r>
            <a:r>
              <a:rPr lang="en-US" dirty="0" smtClean="0"/>
              <a:t>A</a:t>
            </a:r>
            <a:r>
              <a:rPr lang="en-US" i="1" dirty="0" smtClean="0"/>
              <a:t>. </a:t>
            </a:r>
            <a:r>
              <a:rPr lang="en-US" dirty="0" smtClean="0"/>
              <a:t>2015, </a:t>
            </a:r>
            <a:r>
              <a:rPr lang="en-US" dirty="0" err="1" smtClean="0"/>
              <a:t>ApJ</a:t>
            </a:r>
            <a:r>
              <a:rPr lang="en-US" dirty="0" smtClean="0"/>
              <a:t>, 805, 109</a:t>
            </a:r>
            <a:endParaRPr lang="en-US" dirty="0" smtClean="0"/>
          </a:p>
          <a:p>
            <a:pPr marL="0" indent="0" algn="ctr">
              <a:buNone/>
            </a:pPr>
            <a:r>
              <a:rPr lang="en-US" i="1" dirty="0" smtClean="0">
                <a:solidFill>
                  <a:srgbClr val="FFFF00"/>
                </a:solidFill>
              </a:rPr>
              <a:t>C</a:t>
            </a:r>
            <a:r>
              <a:rPr lang="en-US" i="1" dirty="0">
                <a:solidFill>
                  <a:srgbClr val="FFFF00"/>
                </a:solidFill>
              </a:rPr>
              <a:t>/O and Snowline Locations</a:t>
            </a:r>
          </a:p>
          <a:p>
            <a:pPr marL="0" indent="0" algn="ctr">
              <a:buNone/>
            </a:pPr>
            <a:r>
              <a:rPr lang="en-US" i="1" dirty="0">
                <a:solidFill>
                  <a:srgbClr val="FFFF00"/>
                </a:solidFill>
              </a:rPr>
              <a:t>in </a:t>
            </a:r>
            <a:r>
              <a:rPr lang="en-US" i="1" dirty="0" err="1">
                <a:solidFill>
                  <a:srgbClr val="FFFF00"/>
                </a:solidFill>
              </a:rPr>
              <a:t>Protoplanetary</a:t>
            </a:r>
            <a:r>
              <a:rPr lang="en-US" i="1" dirty="0">
                <a:solidFill>
                  <a:srgbClr val="FFFF00"/>
                </a:solidFill>
              </a:rPr>
              <a:t> Disks: The </a:t>
            </a:r>
            <a:r>
              <a:rPr lang="en-US" i="1" dirty="0" smtClean="0">
                <a:solidFill>
                  <a:srgbClr val="FFFF00"/>
                </a:solidFill>
              </a:rPr>
              <a:t>Effect </a:t>
            </a:r>
            <a:r>
              <a:rPr lang="en-US" i="1" dirty="0">
                <a:solidFill>
                  <a:srgbClr val="FFFF00"/>
                </a:solidFill>
              </a:rPr>
              <a:t>of Radial Drift and Viscous Gas </a:t>
            </a:r>
            <a:r>
              <a:rPr lang="en-US" i="1" dirty="0" smtClean="0">
                <a:solidFill>
                  <a:srgbClr val="FFFF00"/>
                </a:solidFill>
              </a:rPr>
              <a:t>Accretion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989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pic>
        <p:nvPicPr>
          <p:cNvPr id="3" name="Picture 2" descr="C_O_ratio_passive_active_disk_many_colorbar_complete_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002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30443</TotalTime>
  <Words>2104</Words>
  <Application>Microsoft Macintosh PowerPoint</Application>
  <PresentationFormat>On-screen Show (4:3)</PresentationFormat>
  <Paragraphs>268</Paragraphs>
  <Slides>45</Slides>
  <Notes>15</Notes>
  <HiddenSlides>0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 Black </vt:lpstr>
      <vt:lpstr>Microsoft Equation</vt:lpstr>
      <vt:lpstr>Origins of Gas Giant Compositions: The Role of Disk Location and Dynamics</vt:lpstr>
      <vt:lpstr>Outline</vt:lpstr>
      <vt:lpstr>Outline</vt:lpstr>
      <vt:lpstr>Disk Compositions Regulate Planet Compositions</vt:lpstr>
      <vt:lpstr>Disk structure is complex!</vt:lpstr>
      <vt:lpstr>Outline</vt:lpstr>
      <vt:lpstr>Understand how DISK DYNAMICS and  ICE MORPHOLOGY affect the snowline locations of the main C, O, N carriers, and thus the C/N/O ratios in gas and dust throughout the disk</vt:lpstr>
      <vt:lpstr>PowerPoint Presentation</vt:lpstr>
      <vt:lpstr>We determined upper limits for the C/O ratio across the disk</vt:lpstr>
      <vt:lpstr>Paper submitted to be submitted to ApJ by March 11</vt:lpstr>
      <vt:lpstr>PowerPoint Presentation</vt:lpstr>
      <vt:lpstr>Volatile Abundances</vt:lpstr>
      <vt:lpstr>Ice Morphology</vt:lpstr>
      <vt:lpstr>More volatile snowlines in disks</vt:lpstr>
      <vt:lpstr>Expected abundances of CH4 do not change C/O results significantly</vt:lpstr>
      <vt:lpstr>N/O ratios in static disks: highly enhanced gas N/O compared to the average value </vt:lpstr>
      <vt:lpstr>N/O ratios in static disks: highly enhanced gas N/O compared to the average value </vt:lpstr>
      <vt:lpstr>N/O ratios more enhanced than C/O ratios</vt:lpstr>
      <vt:lpstr>Disk dynamics and ice morphology may change the N2 snowline locations by a factor of 7!</vt:lpstr>
      <vt:lpstr>Disk dynamics and ice morphology may change the N2 snowline locations by a factor of 7!</vt:lpstr>
      <vt:lpstr>Disk dynamics and ice morphology may change the N2 snowline locations by a factor of 7!</vt:lpstr>
      <vt:lpstr>Disk dynamics and ice morphology may change the N2 snowline locations by a factor of 7!</vt:lpstr>
      <vt:lpstr>Disk dynamics and ice morphology may change the N2 snowline locations by a factor of 7!</vt:lpstr>
      <vt:lpstr>Disk dynamics and ice morphology may change the CO snowline locations by a factor of 7!</vt:lpstr>
      <vt:lpstr>Main Results</vt:lpstr>
      <vt:lpstr>Summary &amp; Implications</vt:lpstr>
      <vt:lpstr>Outline</vt:lpstr>
      <vt:lpstr>GOAL 1</vt:lpstr>
      <vt:lpstr>BASIC IDEA</vt:lpstr>
      <vt:lpstr>Basic Equations</vt:lpstr>
      <vt:lpstr>Preliminary Results</vt:lpstr>
      <vt:lpstr>Determined profiles for gas and dust surface densities</vt:lpstr>
      <vt:lpstr>Determined profiles for gas and dust surface densities</vt:lpstr>
      <vt:lpstr>Determined profiles for gas and dust surface densities</vt:lpstr>
      <vt:lpstr>PowerPoint Presentation</vt:lpstr>
      <vt:lpstr>GOAL 2</vt:lpstr>
      <vt:lpstr>Outline</vt:lpstr>
      <vt:lpstr>GOOD NEWS </vt:lpstr>
      <vt:lpstr>Thesis Outline</vt:lpstr>
      <vt:lpstr>Thesis Outline</vt:lpstr>
      <vt:lpstr>Suggestions for External Examiner</vt:lpstr>
      <vt:lpstr>Thesis Timeline (and beyond)</vt:lpstr>
      <vt:lpstr>Thesis Timeline (and beyond)</vt:lpstr>
      <vt:lpstr>Suggested Defense Dates  (in order of preference)</vt:lpstr>
      <vt:lpstr>Conferences + Talks During Grad School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594</cp:revision>
  <dcterms:created xsi:type="dcterms:W3CDTF">2013-05-20T23:08:21Z</dcterms:created>
  <dcterms:modified xsi:type="dcterms:W3CDTF">2016-03-07T21:00:48Z</dcterms:modified>
</cp:coreProperties>
</file>